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Dela Gothic One"/>
      <p:regular r:id="rId21"/>
    </p:embeddedFont>
    <p:embeddedFont>
      <p:font typeface="Dela Gothic One"/>
      <p:regular r:id="rId22"/>
    </p:embeddedFont>
    <p:embeddedFont>
      <p:font typeface="DM Sans"/>
      <p:regular r:id="rId23"/>
    </p:embeddedFont>
    <p:embeddedFont>
      <p:font typeface="DM Sans"/>
      <p:regular r:id="rId24"/>
    </p:embeddedFont>
    <p:embeddedFont>
      <p:font typeface="DM Sans"/>
      <p:regular r:id="rId25"/>
    </p:embeddedFont>
    <p:embeddedFont>
      <p:font typeface="DM Sans"/>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06798"/>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SwishSensei: Sensor-Based Basketball Shot and Jump Analyzer</a:t>
            </a:r>
            <a:endParaRPr lang="en-US" sz="4450" dirty="0"/>
          </a:p>
        </p:txBody>
      </p:sp>
      <p:sp>
        <p:nvSpPr>
          <p:cNvPr id="4" name="Text 1"/>
          <p:cNvSpPr/>
          <p:nvPr/>
        </p:nvSpPr>
        <p:spPr>
          <a:xfrm>
            <a:off x="6244709" y="5182553"/>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Welcome to our final presentation for the IoT Course. Today, we'll introduce SwishSensei, a groundbreaking project designed to revolutionize basketball training.</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0673" y="488275"/>
            <a:ext cx="9219724" cy="583406"/>
          </a:xfrm>
          <a:prstGeom prst="rect">
            <a:avLst/>
          </a:prstGeom>
          <a:noFill/>
          <a:ln/>
        </p:spPr>
        <p:txBody>
          <a:bodyPr wrap="none" lIns="0" tIns="0" rIns="0" bIns="0" rtlCol="0" anchor="t"/>
          <a:lstStyle/>
          <a:p>
            <a:pPr algn="l" indent="0" marL="0">
              <a:lnSpc>
                <a:spcPts val="4550"/>
              </a:lnSpc>
              <a:buNone/>
            </a:pPr>
            <a:r>
              <a:rPr lang="en-US" sz="3650" dirty="0">
                <a:solidFill>
                  <a:srgbClr val="FAEBEB"/>
                </a:solidFill>
                <a:latin typeface="Dela Gothic One" pitchFamily="34" charset="0"/>
                <a:ea typeface="Dela Gothic One" pitchFamily="34" charset="-122"/>
                <a:cs typeface="Dela Gothic One" pitchFamily="34" charset="-120"/>
              </a:rPr>
              <a:t>Explanation of Key Code Sections</a:t>
            </a:r>
            <a:endParaRPr lang="en-US" sz="3650" dirty="0"/>
          </a:p>
        </p:txBody>
      </p:sp>
      <p:sp>
        <p:nvSpPr>
          <p:cNvPr id="3" name="Text 1"/>
          <p:cNvSpPr/>
          <p:nvPr/>
        </p:nvSpPr>
        <p:spPr>
          <a:xfrm>
            <a:off x="620673" y="1337667"/>
            <a:ext cx="2333506" cy="291703"/>
          </a:xfrm>
          <a:prstGeom prst="rect">
            <a:avLst/>
          </a:prstGeom>
          <a:noFill/>
          <a:ln/>
        </p:spPr>
        <p:txBody>
          <a:bodyPr wrap="none" lIns="0" tIns="0" rIns="0" bIns="0" rtlCol="0" anchor="t"/>
          <a:lstStyle/>
          <a:p>
            <a:pPr algn="l" indent="0" marL="0">
              <a:lnSpc>
                <a:spcPts val="2250"/>
              </a:lnSpc>
              <a:buNone/>
            </a:pPr>
            <a:endParaRPr lang="en-US" sz="1800" dirty="0"/>
          </a:p>
        </p:txBody>
      </p:sp>
      <p:sp>
        <p:nvSpPr>
          <p:cNvPr id="4" name="Text 2"/>
          <p:cNvSpPr/>
          <p:nvPr/>
        </p:nvSpPr>
        <p:spPr>
          <a:xfrm>
            <a:off x="620673" y="1895356"/>
            <a:ext cx="3870484" cy="291703"/>
          </a:xfrm>
          <a:prstGeom prst="rect">
            <a:avLst/>
          </a:prstGeom>
          <a:noFill/>
          <a:ln/>
        </p:spPr>
        <p:txBody>
          <a:bodyPr wrap="none" lIns="0" tIns="0" rIns="0" bIns="0" rtlCol="0" anchor="t"/>
          <a:lstStyle/>
          <a:p>
            <a:pPr algn="l" indent="0" marL="0">
              <a:lnSpc>
                <a:spcPts val="2250"/>
              </a:lnSpc>
              <a:buNone/>
            </a:pPr>
            <a:r>
              <a:rPr lang="en-US" sz="1800" dirty="0">
                <a:solidFill>
                  <a:srgbClr val="FAEBEB"/>
                </a:solidFill>
                <a:latin typeface="Dela Gothic One" pitchFamily="34" charset="0"/>
                <a:ea typeface="Dela Gothic One" pitchFamily="34" charset="-122"/>
                <a:cs typeface="Dela Gothic One" pitchFamily="34" charset="-120"/>
              </a:rPr>
              <a:t>WebSocket Implementation</a:t>
            </a:r>
            <a:endParaRPr lang="en-US" sz="1800" dirty="0"/>
          </a:p>
        </p:txBody>
      </p:sp>
      <p:sp>
        <p:nvSpPr>
          <p:cNvPr id="5" name="Text 3"/>
          <p:cNvSpPr/>
          <p:nvPr/>
        </p:nvSpPr>
        <p:spPr>
          <a:xfrm>
            <a:off x="620673" y="2453045"/>
            <a:ext cx="13389054" cy="283845"/>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Enabling real-time communication for live dashboard updates.</a:t>
            </a:r>
            <a:endParaRPr lang="en-US" sz="1350" dirty="0"/>
          </a:p>
        </p:txBody>
      </p:sp>
      <p:pic>
        <p:nvPicPr>
          <p:cNvPr id="6" name="Image 0" descr="preencoded.png">    </p:cNvPr>
          <p:cNvPicPr>
            <a:picLocks noChangeAspect="1"/>
          </p:cNvPicPr>
          <p:nvPr/>
        </p:nvPicPr>
        <p:blipFill>
          <a:blip r:embed="rId1"/>
          <a:stretch>
            <a:fillRect/>
          </a:stretch>
        </p:blipFill>
        <p:spPr>
          <a:xfrm>
            <a:off x="620673" y="2936319"/>
            <a:ext cx="6990278" cy="4805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3368397"/>
            <a:ext cx="6626543"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Live Demonstration</a:t>
            </a:r>
            <a:endParaRPr lang="en-US" sz="4450" dirty="0"/>
          </a:p>
        </p:txBody>
      </p:sp>
      <p:sp>
        <p:nvSpPr>
          <p:cNvPr id="3" name="Text 1"/>
          <p:cNvSpPr/>
          <p:nvPr/>
        </p:nvSpPr>
        <p:spPr>
          <a:xfrm>
            <a:off x="758309" y="4514374"/>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We're excited to showcase SwishSensei in action!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1043464"/>
            <a:ext cx="10211157"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Cost and Hardware breakdown</a:t>
            </a:r>
            <a:endParaRPr lang="en-US" sz="4450" dirty="0"/>
          </a:p>
        </p:txBody>
      </p:sp>
      <p:pic>
        <p:nvPicPr>
          <p:cNvPr id="3" name="Image 0" descr="preencoded.png">    </p:cNvPr>
          <p:cNvPicPr>
            <a:picLocks noChangeAspect="1"/>
          </p:cNvPicPr>
          <p:nvPr/>
        </p:nvPicPr>
        <p:blipFill>
          <a:blip r:embed="rId1"/>
          <a:stretch>
            <a:fillRect/>
          </a:stretch>
        </p:blipFill>
        <p:spPr>
          <a:xfrm>
            <a:off x="758309" y="2324814"/>
            <a:ext cx="8475345" cy="4617482"/>
          </a:xfrm>
          <a:prstGeom prst="rect">
            <a:avLst/>
          </a:prstGeom>
        </p:spPr>
      </p:pic>
      <p:sp>
        <p:nvSpPr>
          <p:cNvPr id="4" name="Text 1"/>
          <p:cNvSpPr/>
          <p:nvPr/>
        </p:nvSpPr>
        <p:spPr>
          <a:xfrm>
            <a:off x="9769912" y="2275999"/>
            <a:ext cx="4109680"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2388037"/>
            <a:ext cx="6865977"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development </a:t>
            </a:r>
            <a:endParaRPr lang="en-US" sz="4450" dirty="0"/>
          </a:p>
        </p:txBody>
      </p:sp>
      <p:sp>
        <p:nvSpPr>
          <p:cNvPr id="3" name="Text 1"/>
          <p:cNvSpPr/>
          <p:nvPr/>
        </p:nvSpPr>
        <p:spPr>
          <a:xfrm>
            <a:off x="758309" y="3534013"/>
            <a:ext cx="131137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ML-Based Shot Analysis:</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Train models on sub-second motion and pressure data to detect form issues like early jumps, weak follow-through, or lack of backspin.</a:t>
            </a:r>
            <a:endParaRPr lang="en-US" sz="1700" dirty="0"/>
          </a:p>
        </p:txBody>
      </p:sp>
      <p:sp>
        <p:nvSpPr>
          <p:cNvPr id="4" name="Text 2"/>
          <p:cNvSpPr/>
          <p:nvPr/>
        </p:nvSpPr>
        <p:spPr>
          <a:xfrm>
            <a:off x="758309" y="4303157"/>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Mobile App with Live Feedback:</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Build a companion app to display real-time shot diagnostics and suggestions over Bluetooth.</a:t>
            </a:r>
            <a:endParaRPr lang="en-US" sz="1700" dirty="0"/>
          </a:p>
        </p:txBody>
      </p:sp>
      <p:sp>
        <p:nvSpPr>
          <p:cNvPr id="5" name="Text 3"/>
          <p:cNvSpPr/>
          <p:nvPr/>
        </p:nvSpPr>
        <p:spPr>
          <a:xfrm>
            <a:off x="758309" y="4725591"/>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Session-Based Analytics:</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Visualize player trends over time (accuracy, jump consistency, balance) to track improvement.</a:t>
            </a:r>
            <a:endParaRPr lang="en-US" sz="1700" dirty="0"/>
          </a:p>
        </p:txBody>
      </p:sp>
      <p:sp>
        <p:nvSpPr>
          <p:cNvPr id="6" name="Text 4"/>
          <p:cNvSpPr/>
          <p:nvPr/>
        </p:nvSpPr>
        <p:spPr>
          <a:xfrm>
            <a:off x="758309" y="5148024"/>
            <a:ext cx="131137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E5E5"/>
                </a:solidFill>
                <a:latin typeface="DM Sans" pitchFamily="34" charset="0"/>
                <a:ea typeface="DM Sans" pitchFamily="34" charset="-122"/>
                <a:cs typeface="DM Sans" pitchFamily="34" charset="-120"/>
              </a:rPr>
              <a:t>Shot Type &amp; Distance Recognition:</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Automatically classify free throws, mid-range, and 3-pointers based on timing, force, and motion profiles.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3045738"/>
            <a:ext cx="13113782" cy="2138005"/>
          </a:xfrm>
          <a:prstGeom prst="rect">
            <a:avLst/>
          </a:prstGeom>
          <a:noFill/>
          <a:ln/>
        </p:spPr>
        <p:txBody>
          <a:bodyPr wrap="none" lIns="0" tIns="0" rIns="0" bIns="0" rtlCol="0" anchor="t"/>
          <a:lstStyle/>
          <a:p>
            <a:pPr algn="l" indent="0" marL="0">
              <a:lnSpc>
                <a:spcPts val="16800"/>
              </a:lnSpc>
              <a:buNone/>
            </a:pPr>
            <a:r>
              <a:rPr lang="en-US" sz="13450" b="1" dirty="0">
                <a:solidFill>
                  <a:srgbClr val="FAEBEB"/>
                </a:solidFill>
                <a:latin typeface="Dela Gothic One" pitchFamily="34" charset="0"/>
                <a:ea typeface="Dela Gothic One" pitchFamily="34" charset="-122"/>
                <a:cs typeface="Dela Gothic One" pitchFamily="34" charset="-120"/>
              </a:rPr>
              <a:t>          Q &amp; A</a:t>
            </a:r>
            <a:endParaRPr lang="en-US" sz="13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839635"/>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SwishSensei: Sensor-Based Basketball Shot and Jump Analyzer</a:t>
            </a:r>
            <a:endParaRPr lang="en-US" sz="4450" dirty="0"/>
          </a:p>
        </p:txBody>
      </p:sp>
      <p:sp>
        <p:nvSpPr>
          <p:cNvPr id="4" name="Text 1"/>
          <p:cNvSpPr/>
          <p:nvPr/>
        </p:nvSpPr>
        <p:spPr>
          <a:xfrm>
            <a:off x="6244709" y="5015389"/>
            <a:ext cx="5669399"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Final Presentation for IoT Course</a:t>
            </a:r>
            <a:endParaRPr lang="en-US" sz="2200" dirty="0"/>
          </a:p>
        </p:txBody>
      </p:sp>
      <p:sp>
        <p:nvSpPr>
          <p:cNvPr id="5" name="Text 2"/>
          <p:cNvSpPr/>
          <p:nvPr/>
        </p:nvSpPr>
        <p:spPr>
          <a:xfrm>
            <a:off x="6244709" y="5696545"/>
            <a:ext cx="7627382" cy="693420"/>
          </a:xfrm>
          <a:prstGeom prst="rect">
            <a:avLst/>
          </a:prstGeom>
          <a:noFill/>
          <a:ln/>
        </p:spPr>
        <p:txBody>
          <a:bodyPr wrap="square" lIns="0" tIns="0" rIns="0" bIns="0" rtlCol="0" anchor="t"/>
          <a:lstStyle/>
          <a:p>
            <a:pPr algn="l" indent="0" marL="0">
              <a:lnSpc>
                <a:spcPts val="2700"/>
              </a:lnSpc>
              <a:buNone/>
            </a:pPr>
            <a:r>
              <a:rPr lang="en-US" sz="1700" b="1" dirty="0">
                <a:solidFill>
                  <a:srgbClr val="FFE5E5"/>
                </a:solidFill>
                <a:latin typeface="DM Sans" pitchFamily="34" charset="0"/>
                <a:ea typeface="DM Sans" pitchFamily="34" charset="-122"/>
                <a:cs typeface="DM Sans" pitchFamily="34" charset="-120"/>
              </a:rPr>
              <a:t>Team Members:</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Omar Sherbini, Abdul Wassey </a:t>
            </a:r>
            <a:pPr algn="l" indent="0" marL="0">
              <a:lnSpc>
                <a:spcPts val="2700"/>
              </a:lnSpc>
              <a:buNone/>
            </a:pPr>
            <a:pPr algn="l" indent="0" marL="0">
              <a:lnSpc>
                <a:spcPts val="2700"/>
              </a:lnSpc>
              <a:buNone/>
            </a:pPr>
            <a:r>
              <a:rPr lang="en-US" sz="1700" b="1" dirty="0">
                <a:solidFill>
                  <a:srgbClr val="FFE5E5"/>
                </a:solidFill>
                <a:latin typeface="DM Sans" pitchFamily="34" charset="0"/>
                <a:ea typeface="DM Sans" pitchFamily="34" charset="-122"/>
                <a:cs typeface="DM Sans" pitchFamily="34" charset="-120"/>
              </a:rPr>
              <a:t>Date:</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July 9, 2025</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674977"/>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Motivation </a:t>
            </a:r>
            <a:endParaRPr lang="en-US" sz="4450" dirty="0"/>
          </a:p>
        </p:txBody>
      </p:sp>
      <p:sp>
        <p:nvSpPr>
          <p:cNvPr id="3" name="Text 1"/>
          <p:cNvSpPr/>
          <p:nvPr/>
        </p:nvSpPr>
        <p:spPr>
          <a:xfrm>
            <a:off x="758309" y="3820954"/>
            <a:ext cx="13113782"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As a group of sports enthusiasts and tech learners, the team combined their passion for basketball and technology to create </a:t>
            </a:r>
            <a:pPr algn="l" indent="0" marL="0">
              <a:lnSpc>
                <a:spcPts val="2700"/>
              </a:lnSpc>
              <a:buNone/>
            </a:pPr>
            <a:r>
              <a:rPr lang="en-US" sz="1700" i="1" dirty="0">
                <a:solidFill>
                  <a:srgbClr val="FFE5E5"/>
                </a:solidFill>
                <a:latin typeface="DM Sans" pitchFamily="34" charset="0"/>
                <a:ea typeface="DM Sans" pitchFamily="34" charset="-122"/>
                <a:cs typeface="DM Sans" pitchFamily="34" charset="-120"/>
              </a:rPr>
              <a:t>SwishSensei</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an IoT-based analytics tool. Motivated by common challenges players face—like proper wrist and finger use for shooting and jump mechanics—they aimed to use sensors to analyze these movements. The project started with collecting and interpreting sensor data, with a vision to evolve into a smarter system by integrating cameras, AI, and computer vision. Their ultimate goal is a portable, intelligent training assistant for basketball players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3651" y="497919"/>
            <a:ext cx="10963751" cy="595551"/>
          </a:xfrm>
          <a:prstGeom prst="rect">
            <a:avLst/>
          </a:prstGeom>
          <a:noFill/>
          <a:ln/>
        </p:spPr>
        <p:txBody>
          <a:bodyPr wrap="none" lIns="0" tIns="0" rIns="0" bIns="0" rtlCol="0" anchor="t"/>
          <a:lstStyle/>
          <a:p>
            <a:pPr algn="l" indent="0" marL="0">
              <a:lnSpc>
                <a:spcPts val="4650"/>
              </a:lnSpc>
              <a:buNone/>
            </a:pPr>
            <a:r>
              <a:rPr lang="en-US" sz="3750" dirty="0">
                <a:solidFill>
                  <a:srgbClr val="FAEBEB"/>
                </a:solidFill>
                <a:latin typeface="Dela Gothic One" pitchFamily="34" charset="0"/>
                <a:ea typeface="Dela Gothic One" pitchFamily="34" charset="-122"/>
                <a:cs typeface="Dela Gothic One" pitchFamily="34" charset="-120"/>
              </a:rPr>
              <a:t>The Problem That Needed to Be Solved</a:t>
            </a:r>
            <a:endParaRPr lang="en-US" sz="3750" dirty="0"/>
          </a:p>
        </p:txBody>
      </p:sp>
      <p:sp>
        <p:nvSpPr>
          <p:cNvPr id="3" name="Text 1"/>
          <p:cNvSpPr/>
          <p:nvPr/>
        </p:nvSpPr>
        <p:spPr>
          <a:xfrm>
            <a:off x="633651" y="1527929"/>
            <a:ext cx="6460688" cy="289679"/>
          </a:xfrm>
          <a:prstGeom prst="rect">
            <a:avLst/>
          </a:prstGeom>
          <a:noFill/>
          <a:ln/>
        </p:spPr>
        <p:txBody>
          <a:bodyPr wrap="non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Improving basketball mechanics is challenging. Many players struggle with:</a:t>
            </a:r>
            <a:endParaRPr lang="en-US" sz="1400" dirty="0"/>
          </a:p>
        </p:txBody>
      </p:sp>
      <p:sp>
        <p:nvSpPr>
          <p:cNvPr id="4" name="Text 2"/>
          <p:cNvSpPr/>
          <p:nvPr/>
        </p:nvSpPr>
        <p:spPr>
          <a:xfrm>
            <a:off x="633651" y="1980486"/>
            <a:ext cx="6460688"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Difficulty in refining shooting form and jump mechanics.</a:t>
            </a:r>
            <a:endParaRPr lang="en-US" sz="1400" dirty="0"/>
          </a:p>
        </p:txBody>
      </p:sp>
      <p:sp>
        <p:nvSpPr>
          <p:cNvPr id="5" name="Text 3"/>
          <p:cNvSpPr/>
          <p:nvPr/>
        </p:nvSpPr>
        <p:spPr>
          <a:xfrm>
            <a:off x="633651" y="2333506"/>
            <a:ext cx="6460688"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Lack of accessible tools for real-time, objective feedback.</a:t>
            </a:r>
            <a:endParaRPr lang="en-US" sz="1400" dirty="0"/>
          </a:p>
        </p:txBody>
      </p:sp>
      <p:sp>
        <p:nvSpPr>
          <p:cNvPr id="6" name="Text 4"/>
          <p:cNvSpPr/>
          <p:nvPr/>
        </p:nvSpPr>
        <p:spPr>
          <a:xfrm>
            <a:off x="633651" y="2686526"/>
            <a:ext cx="6460688" cy="28967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Heavy reliance on subjective video analysis or human coaches.</a:t>
            </a:r>
            <a:endParaRPr lang="en-US" sz="1400" dirty="0"/>
          </a:p>
        </p:txBody>
      </p:sp>
      <p:pic>
        <p:nvPicPr>
          <p:cNvPr id="7" name="Image 0" descr="preencoded.png">    </p:cNvPr>
          <p:cNvPicPr>
            <a:picLocks noChangeAspect="1"/>
          </p:cNvPicPr>
          <p:nvPr/>
        </p:nvPicPr>
        <p:blipFill>
          <a:blip r:embed="rId1"/>
          <a:stretch>
            <a:fillRect/>
          </a:stretch>
        </p:blipFill>
        <p:spPr>
          <a:xfrm>
            <a:off x="7543681" y="1568648"/>
            <a:ext cx="6460688" cy="6460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062514"/>
            <a:ext cx="924996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Use Cases for SwishSensei</a:t>
            </a:r>
            <a:endParaRPr lang="en-US" sz="4450" dirty="0"/>
          </a:p>
        </p:txBody>
      </p:sp>
      <p:pic>
        <p:nvPicPr>
          <p:cNvPr id="3" name="Image 0" descr="preencoded.png">    </p:cNvPr>
          <p:cNvPicPr>
            <a:picLocks noChangeAspect="1"/>
          </p:cNvPicPr>
          <p:nvPr/>
        </p:nvPicPr>
        <p:blipFill>
          <a:blip r:embed="rId1"/>
          <a:stretch>
            <a:fillRect/>
          </a:stretch>
        </p:blipFill>
        <p:spPr>
          <a:xfrm>
            <a:off x="758309" y="2208490"/>
            <a:ext cx="6556891" cy="866537"/>
          </a:xfrm>
          <a:prstGeom prst="rect">
            <a:avLst/>
          </a:prstGeom>
        </p:spPr>
      </p:pic>
      <p:sp>
        <p:nvSpPr>
          <p:cNvPr id="4" name="Text 1"/>
          <p:cNvSpPr/>
          <p:nvPr/>
        </p:nvSpPr>
        <p:spPr>
          <a:xfrm>
            <a:off x="974884" y="329160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Solo Training</a:t>
            </a:r>
            <a:endParaRPr lang="en-US" sz="2200" dirty="0"/>
          </a:p>
        </p:txBody>
      </p:sp>
      <p:sp>
        <p:nvSpPr>
          <p:cNvPr id="5" name="Text 2"/>
          <p:cNvSpPr/>
          <p:nvPr/>
        </p:nvSpPr>
        <p:spPr>
          <a:xfrm>
            <a:off x="974884" y="3777734"/>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Players can train effectively without direct coach supervision.</a:t>
            </a:r>
            <a:endParaRPr lang="en-US" sz="1700" dirty="0"/>
          </a:p>
        </p:txBody>
      </p:sp>
      <p:pic>
        <p:nvPicPr>
          <p:cNvPr id="6" name="Image 1" descr="preencoded.png">    </p:cNvPr>
          <p:cNvPicPr>
            <a:picLocks noChangeAspect="1"/>
          </p:cNvPicPr>
          <p:nvPr/>
        </p:nvPicPr>
        <p:blipFill>
          <a:blip r:embed="rId2"/>
          <a:stretch>
            <a:fillRect/>
          </a:stretch>
        </p:blipFill>
        <p:spPr>
          <a:xfrm>
            <a:off x="7315200" y="2208490"/>
            <a:ext cx="6556891" cy="866537"/>
          </a:xfrm>
          <a:prstGeom prst="rect">
            <a:avLst/>
          </a:prstGeom>
        </p:spPr>
      </p:pic>
      <p:sp>
        <p:nvSpPr>
          <p:cNvPr id="7" name="Text 3"/>
          <p:cNvSpPr/>
          <p:nvPr/>
        </p:nvSpPr>
        <p:spPr>
          <a:xfrm>
            <a:off x="7531775" y="3291602"/>
            <a:ext cx="3412212"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Real-time Feedback</a:t>
            </a:r>
            <a:endParaRPr lang="en-US" sz="2200" dirty="0"/>
          </a:p>
        </p:txBody>
      </p:sp>
      <p:sp>
        <p:nvSpPr>
          <p:cNvPr id="8" name="Text 4"/>
          <p:cNvSpPr/>
          <p:nvPr/>
        </p:nvSpPr>
        <p:spPr>
          <a:xfrm>
            <a:off x="7531775" y="3777734"/>
            <a:ext cx="612374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Instant insights on performance during practice sessions.</a:t>
            </a:r>
            <a:endParaRPr lang="en-US" sz="1700" dirty="0"/>
          </a:p>
        </p:txBody>
      </p:sp>
      <p:pic>
        <p:nvPicPr>
          <p:cNvPr id="9" name="Image 2" descr="preencoded.png">    </p:cNvPr>
          <p:cNvPicPr>
            <a:picLocks noChangeAspect="1"/>
          </p:cNvPicPr>
          <p:nvPr/>
        </p:nvPicPr>
        <p:blipFill>
          <a:blip r:embed="rId3"/>
          <a:stretch>
            <a:fillRect/>
          </a:stretch>
        </p:blipFill>
        <p:spPr>
          <a:xfrm>
            <a:off x="758309" y="4687729"/>
            <a:ext cx="6556891" cy="866537"/>
          </a:xfrm>
          <a:prstGeom prst="rect">
            <a:avLst/>
          </a:prstGeom>
        </p:spPr>
      </p:pic>
      <p:sp>
        <p:nvSpPr>
          <p:cNvPr id="10" name="Text 5"/>
          <p:cNvSpPr/>
          <p:nvPr/>
        </p:nvSpPr>
        <p:spPr>
          <a:xfrm>
            <a:off x="974884" y="5770840"/>
            <a:ext cx="3854291"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Post-Session Analysis</a:t>
            </a:r>
            <a:endParaRPr lang="en-US" sz="2200" dirty="0"/>
          </a:p>
        </p:txBody>
      </p:sp>
      <p:sp>
        <p:nvSpPr>
          <p:cNvPr id="11" name="Text 6"/>
          <p:cNvSpPr/>
          <p:nvPr/>
        </p:nvSpPr>
        <p:spPr>
          <a:xfrm>
            <a:off x="974884" y="6256973"/>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Detailed reports to pinpoint strengths and areas for improvement.</a:t>
            </a:r>
            <a:endParaRPr lang="en-US" sz="1700" dirty="0"/>
          </a:p>
        </p:txBody>
      </p:sp>
      <p:pic>
        <p:nvPicPr>
          <p:cNvPr id="12" name="Image 3" descr="preencoded.png">    </p:cNvPr>
          <p:cNvPicPr>
            <a:picLocks noChangeAspect="1"/>
          </p:cNvPicPr>
          <p:nvPr/>
        </p:nvPicPr>
        <p:blipFill>
          <a:blip r:embed="rId4"/>
          <a:stretch>
            <a:fillRect/>
          </a:stretch>
        </p:blipFill>
        <p:spPr>
          <a:xfrm>
            <a:off x="7315200" y="4687729"/>
            <a:ext cx="6556891" cy="866537"/>
          </a:xfrm>
          <a:prstGeom prst="rect">
            <a:avLst/>
          </a:prstGeom>
        </p:spPr>
      </p:pic>
      <p:sp>
        <p:nvSpPr>
          <p:cNvPr id="13" name="Text 7"/>
          <p:cNvSpPr/>
          <p:nvPr/>
        </p:nvSpPr>
        <p:spPr>
          <a:xfrm>
            <a:off x="7531775" y="5770840"/>
            <a:ext cx="292143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Detailed Insights</a:t>
            </a:r>
            <a:endParaRPr lang="en-US" sz="2200" dirty="0"/>
          </a:p>
        </p:txBody>
      </p:sp>
      <p:sp>
        <p:nvSpPr>
          <p:cNvPr id="14" name="Text 8"/>
          <p:cNvSpPr/>
          <p:nvPr/>
        </p:nvSpPr>
        <p:spPr>
          <a:xfrm>
            <a:off x="7531775" y="6256973"/>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Metrics on jump height, balance, wrist motion, and finger pressure.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890" y="505897"/>
            <a:ext cx="6055757" cy="605076"/>
          </a:xfrm>
          <a:prstGeom prst="rect">
            <a:avLst/>
          </a:prstGeom>
          <a:noFill/>
          <a:ln/>
        </p:spPr>
        <p:txBody>
          <a:bodyPr wrap="none" lIns="0" tIns="0" rIns="0" bIns="0" rtlCol="0" anchor="t"/>
          <a:lstStyle/>
          <a:p>
            <a:pPr algn="l" indent="0" marL="0">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System Architecture</a:t>
            </a:r>
            <a:endParaRPr lang="en-US" sz="3800" dirty="0"/>
          </a:p>
        </p:txBody>
      </p:sp>
      <p:sp>
        <p:nvSpPr>
          <p:cNvPr id="3" name="Text 1"/>
          <p:cNvSpPr/>
          <p:nvPr/>
        </p:nvSpPr>
        <p:spPr>
          <a:xfrm>
            <a:off x="643890" y="1552337"/>
            <a:ext cx="7825978" cy="294323"/>
          </a:xfrm>
          <a:prstGeom prst="rect">
            <a:avLst/>
          </a:prstGeom>
          <a:noFill/>
          <a:ln/>
        </p:spPr>
        <p:txBody>
          <a:bodyPr wrap="none" lIns="0" tIns="0" rIns="0" bIns="0" rtlCol="0" anchor="t"/>
          <a:lstStyle/>
          <a:p>
            <a:pPr algn="l" indent="0" marL="0">
              <a:lnSpc>
                <a:spcPts val="2300"/>
              </a:lnSpc>
              <a:buNone/>
            </a:pPr>
            <a:r>
              <a:rPr lang="en-US" sz="1400" dirty="0">
                <a:solidFill>
                  <a:srgbClr val="FFE5E5"/>
                </a:solidFill>
                <a:latin typeface="DM Sans" pitchFamily="34" charset="0"/>
                <a:ea typeface="DM Sans" pitchFamily="34" charset="-122"/>
                <a:cs typeface="DM Sans" pitchFamily="34" charset="-120"/>
              </a:rPr>
              <a:t>SwishSensei leverages a robust architecture for data collection and analysis:</a:t>
            </a:r>
            <a:endParaRPr lang="en-US" sz="1400" dirty="0"/>
          </a:p>
        </p:txBody>
      </p:sp>
      <p:sp>
        <p:nvSpPr>
          <p:cNvPr id="4" name="Text 2"/>
          <p:cNvSpPr/>
          <p:nvPr/>
        </p:nvSpPr>
        <p:spPr>
          <a:xfrm>
            <a:off x="643890" y="2012156"/>
            <a:ext cx="782597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FFE5E5"/>
                </a:solidFill>
                <a:latin typeface="DM Sans" pitchFamily="34" charset="0"/>
                <a:ea typeface="DM Sans" pitchFamily="34" charset="-122"/>
                <a:cs typeface="DM Sans" pitchFamily="34" charset="-120"/>
              </a:rPr>
              <a:t>Things:</a:t>
            </a:r>
            <a:pPr algn="l" indent="0" marL="0">
              <a:lnSpc>
                <a:spcPts val="2300"/>
              </a:lnSpc>
              <a:buNone/>
            </a:pPr>
            <a:r>
              <a:rPr lang="en-US" sz="1400" dirty="0">
                <a:solidFill>
                  <a:srgbClr val="FFE5E5"/>
                </a:solidFill>
                <a:latin typeface="DM Sans" pitchFamily="34" charset="0"/>
                <a:ea typeface="DM Sans" pitchFamily="34" charset="-122"/>
                <a:cs typeface="DM Sans" pitchFamily="34" charset="-120"/>
              </a:rPr>
              <a:t> Custom ESP32-based sensors for foot pressure and hand mechanics. Using MPU-6050 and force resistance sensors </a:t>
            </a:r>
            <a:endParaRPr lang="en-US" sz="1400" dirty="0"/>
          </a:p>
        </p:txBody>
      </p:sp>
      <p:sp>
        <p:nvSpPr>
          <p:cNvPr id="5" name="Text 3"/>
          <p:cNvSpPr/>
          <p:nvPr/>
        </p:nvSpPr>
        <p:spPr>
          <a:xfrm>
            <a:off x="643890" y="2665095"/>
            <a:ext cx="7825978" cy="294323"/>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FFE5E5"/>
                </a:solidFill>
                <a:latin typeface="DM Sans" pitchFamily="34" charset="0"/>
                <a:ea typeface="DM Sans" pitchFamily="34" charset="-122"/>
                <a:cs typeface="DM Sans" pitchFamily="34" charset="-120"/>
              </a:rPr>
              <a:t>Connectivity:</a:t>
            </a:r>
            <a:pPr algn="l" indent="0" marL="0">
              <a:lnSpc>
                <a:spcPts val="2300"/>
              </a:lnSpc>
              <a:buNone/>
            </a:pPr>
            <a:r>
              <a:rPr lang="en-US" sz="1400" dirty="0">
                <a:solidFill>
                  <a:srgbClr val="FFE5E5"/>
                </a:solidFill>
                <a:latin typeface="DM Sans" pitchFamily="34" charset="0"/>
                <a:ea typeface="DM Sans" pitchFamily="34" charset="-122"/>
                <a:cs typeface="DM Sans" pitchFamily="34" charset="-120"/>
              </a:rPr>
              <a:t> BLE client streams sensor data to a backend server.</a:t>
            </a:r>
            <a:endParaRPr lang="en-US" sz="1400" dirty="0"/>
          </a:p>
        </p:txBody>
      </p:sp>
      <p:sp>
        <p:nvSpPr>
          <p:cNvPr id="6" name="Text 4"/>
          <p:cNvSpPr/>
          <p:nvPr/>
        </p:nvSpPr>
        <p:spPr>
          <a:xfrm>
            <a:off x="643890" y="3023711"/>
            <a:ext cx="782597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FFE5E5"/>
                </a:solidFill>
                <a:latin typeface="DM Sans" pitchFamily="34" charset="0"/>
                <a:ea typeface="DM Sans" pitchFamily="34" charset="-122"/>
                <a:cs typeface="DM Sans" pitchFamily="34" charset="-120"/>
              </a:rPr>
              <a:t>Analytics:</a:t>
            </a:r>
            <a:pPr algn="l" indent="0" marL="0">
              <a:lnSpc>
                <a:spcPts val="2300"/>
              </a:lnSpc>
              <a:buNone/>
            </a:pPr>
            <a:r>
              <a:rPr lang="en-US" sz="1400" dirty="0">
                <a:solidFill>
                  <a:srgbClr val="FFE5E5"/>
                </a:solidFill>
                <a:latin typeface="DM Sans" pitchFamily="34" charset="0"/>
                <a:ea typeface="DM Sans" pitchFamily="34" charset="-122"/>
                <a:cs typeface="DM Sans" pitchFamily="34" charset="-120"/>
              </a:rPr>
              <a:t> Backend algorithms classify shot timing and calculate precise jump metrics and also give raw data</a:t>
            </a:r>
            <a:endParaRPr lang="en-US" sz="1400" dirty="0"/>
          </a:p>
        </p:txBody>
      </p:sp>
      <p:sp>
        <p:nvSpPr>
          <p:cNvPr id="7" name="Text 5"/>
          <p:cNvSpPr/>
          <p:nvPr/>
        </p:nvSpPr>
        <p:spPr>
          <a:xfrm>
            <a:off x="8926354" y="1552337"/>
            <a:ext cx="5067657" cy="294323"/>
          </a:xfrm>
          <a:prstGeom prst="rect">
            <a:avLst/>
          </a:prstGeom>
          <a:noFill/>
          <a:ln/>
        </p:spPr>
        <p:txBody>
          <a:bodyPr wrap="none" lIns="0" tIns="0" rIns="0" bIns="0" rtlCol="0" anchor="t"/>
          <a:lstStyle/>
          <a:p>
            <a:pPr algn="l" indent="0" marL="0">
              <a:lnSpc>
                <a:spcPts val="2300"/>
              </a:lnSpc>
              <a:buNone/>
            </a:pPr>
            <a:endParaRPr lang="en-US" sz="1400" dirty="0"/>
          </a:p>
        </p:txBody>
      </p:sp>
      <p:pic>
        <p:nvPicPr>
          <p:cNvPr id="8" name="Image 0" descr="preencoded.png">    </p:cNvPr>
          <p:cNvPicPr>
            <a:picLocks noChangeAspect="1"/>
          </p:cNvPicPr>
          <p:nvPr/>
        </p:nvPicPr>
        <p:blipFill>
          <a:blip r:embed="rId1"/>
          <a:stretch>
            <a:fillRect/>
          </a:stretch>
        </p:blipFill>
        <p:spPr>
          <a:xfrm>
            <a:off x="643890" y="3883581"/>
            <a:ext cx="12912328" cy="40702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286351"/>
            <a:ext cx="8466177"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Challenges and Solutions</a:t>
            </a:r>
            <a:endParaRPr lang="en-US" sz="4450" dirty="0"/>
          </a:p>
        </p:txBody>
      </p:sp>
      <p:sp>
        <p:nvSpPr>
          <p:cNvPr id="3" name="Shape 1"/>
          <p:cNvSpPr/>
          <p:nvPr/>
        </p:nvSpPr>
        <p:spPr>
          <a:xfrm>
            <a:off x="758309" y="2432328"/>
            <a:ext cx="13113782" cy="4510802"/>
          </a:xfrm>
          <a:prstGeom prst="roundRect">
            <a:avLst>
              <a:gd name="adj" fmla="val 2017"/>
            </a:avLst>
          </a:prstGeom>
          <a:noFill/>
          <a:ln w="7620">
            <a:solidFill>
              <a:srgbClr val="FFFFFF">
                <a:alpha val="24000"/>
              </a:srgbClr>
            </a:solidFill>
            <a:prstDash val="solid"/>
          </a:ln>
        </p:spPr>
      </p:sp>
      <p:sp>
        <p:nvSpPr>
          <p:cNvPr id="4" name="Shape 2"/>
          <p:cNvSpPr/>
          <p:nvPr/>
        </p:nvSpPr>
        <p:spPr>
          <a:xfrm>
            <a:off x="765929" y="2439948"/>
            <a:ext cx="13098542" cy="621744"/>
          </a:xfrm>
          <a:prstGeom prst="rect">
            <a:avLst/>
          </a:prstGeom>
          <a:solidFill>
            <a:srgbClr val="FFFFFF">
              <a:alpha val="4000"/>
            </a:srgbClr>
          </a:solidFill>
          <a:ln/>
        </p:spPr>
      </p:sp>
      <p:sp>
        <p:nvSpPr>
          <p:cNvPr id="5" name="Text 3"/>
          <p:cNvSpPr/>
          <p:nvPr/>
        </p:nvSpPr>
        <p:spPr>
          <a:xfrm>
            <a:off x="982742" y="2577465"/>
            <a:ext cx="2182654" cy="346710"/>
          </a:xfrm>
          <a:prstGeom prst="rect">
            <a:avLst/>
          </a:prstGeom>
          <a:noFill/>
          <a:ln/>
        </p:spPr>
        <p:txBody>
          <a:bodyPr wrap="none" lIns="0" tIns="0" rIns="0" bIns="0" rtlCol="0" anchor="t"/>
          <a:lstStyle/>
          <a:p>
            <a:pPr algn="l" indent="0" marL="0">
              <a:lnSpc>
                <a:spcPts val="2700"/>
              </a:lnSpc>
              <a:buNone/>
            </a:pPr>
            <a:r>
              <a:rPr lang="en-US" sz="1700" b="1" dirty="0">
                <a:solidFill>
                  <a:srgbClr val="FFE5E5"/>
                </a:solidFill>
                <a:latin typeface="DM Sans" pitchFamily="34" charset="0"/>
                <a:ea typeface="DM Sans" pitchFamily="34" charset="-122"/>
                <a:cs typeface="DM Sans" pitchFamily="34" charset="-120"/>
              </a:rPr>
              <a:t>Category</a:t>
            </a:r>
            <a:endParaRPr lang="en-US" sz="1700" dirty="0"/>
          </a:p>
        </p:txBody>
      </p:sp>
      <p:sp>
        <p:nvSpPr>
          <p:cNvPr id="6" name="Text 4"/>
          <p:cNvSpPr/>
          <p:nvPr/>
        </p:nvSpPr>
        <p:spPr>
          <a:xfrm>
            <a:off x="3606165" y="2577465"/>
            <a:ext cx="4798576" cy="346710"/>
          </a:xfrm>
          <a:prstGeom prst="rect">
            <a:avLst/>
          </a:prstGeom>
          <a:noFill/>
          <a:ln/>
        </p:spPr>
        <p:txBody>
          <a:bodyPr wrap="none" lIns="0" tIns="0" rIns="0" bIns="0" rtlCol="0" anchor="t"/>
          <a:lstStyle/>
          <a:p>
            <a:pPr algn="l" indent="0" marL="0">
              <a:lnSpc>
                <a:spcPts val="2700"/>
              </a:lnSpc>
              <a:buNone/>
            </a:pPr>
            <a:r>
              <a:rPr lang="en-US" sz="1700" b="1" dirty="0">
                <a:solidFill>
                  <a:srgbClr val="FFE5E5"/>
                </a:solidFill>
                <a:latin typeface="DM Sans" pitchFamily="34" charset="0"/>
                <a:ea typeface="DM Sans" pitchFamily="34" charset="-122"/>
                <a:cs typeface="DM Sans" pitchFamily="34" charset="-120"/>
              </a:rPr>
              <a:t>Challenge</a:t>
            </a:r>
            <a:endParaRPr lang="en-US" sz="1700" dirty="0"/>
          </a:p>
        </p:txBody>
      </p:sp>
      <p:sp>
        <p:nvSpPr>
          <p:cNvPr id="7" name="Text 5"/>
          <p:cNvSpPr/>
          <p:nvPr/>
        </p:nvSpPr>
        <p:spPr>
          <a:xfrm>
            <a:off x="8845510" y="2577465"/>
            <a:ext cx="4802386" cy="346710"/>
          </a:xfrm>
          <a:prstGeom prst="rect">
            <a:avLst/>
          </a:prstGeom>
          <a:noFill/>
          <a:ln/>
        </p:spPr>
        <p:txBody>
          <a:bodyPr wrap="none" lIns="0" tIns="0" rIns="0" bIns="0" rtlCol="0" anchor="t"/>
          <a:lstStyle/>
          <a:p>
            <a:pPr algn="l" indent="0" marL="0">
              <a:lnSpc>
                <a:spcPts val="2700"/>
              </a:lnSpc>
              <a:buNone/>
            </a:pPr>
            <a:r>
              <a:rPr lang="en-US" sz="1700" b="1" dirty="0">
                <a:solidFill>
                  <a:srgbClr val="FFE5E5"/>
                </a:solidFill>
                <a:latin typeface="DM Sans" pitchFamily="34" charset="0"/>
                <a:ea typeface="DM Sans" pitchFamily="34" charset="-122"/>
                <a:cs typeface="DM Sans" pitchFamily="34" charset="-120"/>
              </a:rPr>
              <a:t>Solution</a:t>
            </a:r>
            <a:endParaRPr lang="en-US" sz="1700" dirty="0"/>
          </a:p>
        </p:txBody>
      </p:sp>
      <p:sp>
        <p:nvSpPr>
          <p:cNvPr id="8" name="Shape 6"/>
          <p:cNvSpPr/>
          <p:nvPr/>
        </p:nvSpPr>
        <p:spPr>
          <a:xfrm>
            <a:off x="765929" y="3061692"/>
            <a:ext cx="13098542" cy="968454"/>
          </a:xfrm>
          <a:prstGeom prst="rect">
            <a:avLst/>
          </a:prstGeom>
          <a:solidFill>
            <a:srgbClr val="000000">
              <a:alpha val="4000"/>
            </a:srgbClr>
          </a:solidFill>
          <a:ln/>
        </p:spPr>
      </p:sp>
      <p:sp>
        <p:nvSpPr>
          <p:cNvPr id="9" name="Text 7"/>
          <p:cNvSpPr/>
          <p:nvPr/>
        </p:nvSpPr>
        <p:spPr>
          <a:xfrm>
            <a:off x="982742" y="3199209"/>
            <a:ext cx="218265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Things</a:t>
            </a:r>
            <a:endParaRPr lang="en-US" sz="1700" dirty="0"/>
          </a:p>
        </p:txBody>
      </p:sp>
      <p:sp>
        <p:nvSpPr>
          <p:cNvPr id="10" name="Text 8"/>
          <p:cNvSpPr/>
          <p:nvPr/>
        </p:nvSpPr>
        <p:spPr>
          <a:xfrm>
            <a:off x="3606165" y="3199209"/>
            <a:ext cx="4798576"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Ensuring accurate sensor data collection.</a:t>
            </a:r>
            <a:endParaRPr lang="en-US" sz="1700" dirty="0"/>
          </a:p>
        </p:txBody>
      </p:sp>
      <p:sp>
        <p:nvSpPr>
          <p:cNvPr id="11" name="Text 9"/>
          <p:cNvSpPr/>
          <p:nvPr/>
        </p:nvSpPr>
        <p:spPr>
          <a:xfrm>
            <a:off x="8845510" y="3199209"/>
            <a:ext cx="48023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Calibrating FSRs and MPU6050 for real-world scenarios.</a:t>
            </a:r>
            <a:endParaRPr lang="en-US" sz="1700" dirty="0"/>
          </a:p>
        </p:txBody>
      </p:sp>
      <p:sp>
        <p:nvSpPr>
          <p:cNvPr id="12" name="Shape 10"/>
          <p:cNvSpPr/>
          <p:nvPr/>
        </p:nvSpPr>
        <p:spPr>
          <a:xfrm>
            <a:off x="765929" y="4030147"/>
            <a:ext cx="13098542" cy="968454"/>
          </a:xfrm>
          <a:prstGeom prst="rect">
            <a:avLst/>
          </a:prstGeom>
          <a:solidFill>
            <a:srgbClr val="FFFFFF">
              <a:alpha val="4000"/>
            </a:srgbClr>
          </a:solidFill>
          <a:ln/>
        </p:spPr>
      </p:sp>
      <p:sp>
        <p:nvSpPr>
          <p:cNvPr id="13" name="Text 11"/>
          <p:cNvSpPr/>
          <p:nvPr/>
        </p:nvSpPr>
        <p:spPr>
          <a:xfrm>
            <a:off x="982742" y="4167664"/>
            <a:ext cx="218265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Connectivity</a:t>
            </a:r>
            <a:endParaRPr lang="en-US" sz="1700" dirty="0"/>
          </a:p>
        </p:txBody>
      </p:sp>
      <p:sp>
        <p:nvSpPr>
          <p:cNvPr id="14" name="Text 12"/>
          <p:cNvSpPr/>
          <p:nvPr/>
        </p:nvSpPr>
        <p:spPr>
          <a:xfrm>
            <a:off x="3606165" y="4167664"/>
            <a:ext cx="4798576"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Maintaining reliable BLE connections.</a:t>
            </a:r>
            <a:endParaRPr lang="en-US" sz="1700" dirty="0"/>
          </a:p>
        </p:txBody>
      </p:sp>
      <p:sp>
        <p:nvSpPr>
          <p:cNvPr id="15" name="Text 13"/>
          <p:cNvSpPr/>
          <p:nvPr/>
        </p:nvSpPr>
        <p:spPr>
          <a:xfrm>
            <a:off x="8845510" y="4167664"/>
            <a:ext cx="48023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Implementing robust error handling and reconnection logic.</a:t>
            </a:r>
            <a:endParaRPr lang="en-US" sz="1700" dirty="0"/>
          </a:p>
        </p:txBody>
      </p:sp>
      <p:sp>
        <p:nvSpPr>
          <p:cNvPr id="16" name="Shape 14"/>
          <p:cNvSpPr/>
          <p:nvPr/>
        </p:nvSpPr>
        <p:spPr>
          <a:xfrm>
            <a:off x="765929" y="4998601"/>
            <a:ext cx="13098542" cy="968454"/>
          </a:xfrm>
          <a:prstGeom prst="rect">
            <a:avLst/>
          </a:prstGeom>
          <a:solidFill>
            <a:srgbClr val="000000">
              <a:alpha val="4000"/>
            </a:srgbClr>
          </a:solidFill>
          <a:ln/>
        </p:spPr>
      </p:sp>
      <p:sp>
        <p:nvSpPr>
          <p:cNvPr id="17" name="Text 15"/>
          <p:cNvSpPr/>
          <p:nvPr/>
        </p:nvSpPr>
        <p:spPr>
          <a:xfrm>
            <a:off x="982742" y="5136118"/>
            <a:ext cx="218265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Data</a:t>
            </a:r>
            <a:endParaRPr lang="en-US" sz="1700" dirty="0"/>
          </a:p>
        </p:txBody>
      </p:sp>
      <p:sp>
        <p:nvSpPr>
          <p:cNvPr id="18" name="Text 16"/>
          <p:cNvSpPr/>
          <p:nvPr/>
        </p:nvSpPr>
        <p:spPr>
          <a:xfrm>
            <a:off x="3606165" y="5136118"/>
            <a:ext cx="479857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Managing large volumes of raw sensor data efficiently.</a:t>
            </a:r>
            <a:endParaRPr lang="en-US" sz="1700" dirty="0"/>
          </a:p>
        </p:txBody>
      </p:sp>
      <p:sp>
        <p:nvSpPr>
          <p:cNvPr id="19" name="Text 17"/>
          <p:cNvSpPr/>
          <p:nvPr/>
        </p:nvSpPr>
        <p:spPr>
          <a:xfrm>
            <a:off x="8845510" y="5136118"/>
            <a:ext cx="48023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Optimized backend and frontend  for high-performance data storage.</a:t>
            </a:r>
            <a:endParaRPr lang="en-US" sz="1700" dirty="0"/>
          </a:p>
        </p:txBody>
      </p:sp>
      <p:sp>
        <p:nvSpPr>
          <p:cNvPr id="20" name="Shape 18"/>
          <p:cNvSpPr/>
          <p:nvPr/>
        </p:nvSpPr>
        <p:spPr>
          <a:xfrm>
            <a:off x="765929" y="5967055"/>
            <a:ext cx="13098542" cy="968454"/>
          </a:xfrm>
          <a:prstGeom prst="rect">
            <a:avLst/>
          </a:prstGeom>
          <a:solidFill>
            <a:srgbClr val="FFFFFF">
              <a:alpha val="4000"/>
            </a:srgbClr>
          </a:solidFill>
          <a:ln/>
        </p:spPr>
      </p:sp>
      <p:sp>
        <p:nvSpPr>
          <p:cNvPr id="21" name="Text 19"/>
          <p:cNvSpPr/>
          <p:nvPr/>
        </p:nvSpPr>
        <p:spPr>
          <a:xfrm>
            <a:off x="982742" y="6104573"/>
            <a:ext cx="218265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Analytics</a:t>
            </a:r>
            <a:endParaRPr lang="en-US" sz="1700" dirty="0"/>
          </a:p>
        </p:txBody>
      </p:sp>
      <p:sp>
        <p:nvSpPr>
          <p:cNvPr id="22" name="Text 20"/>
          <p:cNvSpPr/>
          <p:nvPr/>
        </p:nvSpPr>
        <p:spPr>
          <a:xfrm>
            <a:off x="3606165" y="6104573"/>
            <a:ext cx="479857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Developing intuitive metrics for shot and jump quality.</a:t>
            </a:r>
            <a:endParaRPr lang="en-US" sz="1700" dirty="0"/>
          </a:p>
        </p:txBody>
      </p:sp>
      <p:sp>
        <p:nvSpPr>
          <p:cNvPr id="23" name="Text 21"/>
          <p:cNvSpPr/>
          <p:nvPr/>
        </p:nvSpPr>
        <p:spPr>
          <a:xfrm>
            <a:off x="8845510" y="6104573"/>
            <a:ext cx="4802386"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Physics-based algorithms for jump height, wrist motion classification.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933218"/>
            <a:ext cx="8005524"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Implementation Details</a:t>
            </a:r>
            <a:endParaRPr lang="en-US" sz="4450" dirty="0"/>
          </a:p>
        </p:txBody>
      </p:sp>
      <p:sp>
        <p:nvSpPr>
          <p:cNvPr id="3" name="Shape 1"/>
          <p:cNvSpPr/>
          <p:nvPr/>
        </p:nvSpPr>
        <p:spPr>
          <a:xfrm>
            <a:off x="758309" y="3079194"/>
            <a:ext cx="6448544" cy="1673662"/>
          </a:xfrm>
          <a:prstGeom prst="roundRect">
            <a:avLst>
              <a:gd name="adj" fmla="val 8742"/>
            </a:avLst>
          </a:prstGeom>
          <a:noFill/>
          <a:ln w="30480">
            <a:solidFill>
              <a:srgbClr val="8D2424"/>
            </a:solidFill>
            <a:prstDash val="solid"/>
          </a:ln>
        </p:spPr>
      </p:sp>
      <p:sp>
        <p:nvSpPr>
          <p:cNvPr id="4" name="Shape 2"/>
          <p:cNvSpPr/>
          <p:nvPr/>
        </p:nvSpPr>
        <p:spPr>
          <a:xfrm>
            <a:off x="727829" y="3079194"/>
            <a:ext cx="121920" cy="1673662"/>
          </a:xfrm>
          <a:prstGeom prst="roundRect">
            <a:avLst>
              <a:gd name="adj" fmla="val 74638"/>
            </a:avLst>
          </a:prstGeom>
          <a:solidFill>
            <a:srgbClr val="C91313"/>
          </a:solidFill>
          <a:ln/>
        </p:spPr>
      </p:sp>
      <p:sp>
        <p:nvSpPr>
          <p:cNvPr id="5" name="Text 3"/>
          <p:cNvSpPr/>
          <p:nvPr/>
        </p:nvSpPr>
        <p:spPr>
          <a:xfrm>
            <a:off x="1096804" y="3326249"/>
            <a:ext cx="368296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Hardware Integration</a:t>
            </a:r>
            <a:endParaRPr lang="en-US" sz="2200" dirty="0"/>
          </a:p>
        </p:txBody>
      </p:sp>
      <p:sp>
        <p:nvSpPr>
          <p:cNvPr id="6" name="Text 4"/>
          <p:cNvSpPr/>
          <p:nvPr/>
        </p:nvSpPr>
        <p:spPr>
          <a:xfrm>
            <a:off x="1096804" y="3812381"/>
            <a:ext cx="5862995"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ESP32 microcontrollers gather precise foot pressure from FSRs and wrist motion data from MPU6050s.</a:t>
            </a:r>
            <a:endParaRPr lang="en-US" sz="1700" dirty="0"/>
          </a:p>
        </p:txBody>
      </p:sp>
      <p:sp>
        <p:nvSpPr>
          <p:cNvPr id="7" name="Shape 5"/>
          <p:cNvSpPr/>
          <p:nvPr/>
        </p:nvSpPr>
        <p:spPr>
          <a:xfrm>
            <a:off x="7423428" y="3079194"/>
            <a:ext cx="6448663" cy="1673662"/>
          </a:xfrm>
          <a:prstGeom prst="roundRect">
            <a:avLst>
              <a:gd name="adj" fmla="val 8742"/>
            </a:avLst>
          </a:prstGeom>
          <a:noFill/>
          <a:ln w="30480">
            <a:solidFill>
              <a:srgbClr val="8D2424"/>
            </a:solidFill>
            <a:prstDash val="solid"/>
          </a:ln>
        </p:spPr>
      </p:sp>
      <p:sp>
        <p:nvSpPr>
          <p:cNvPr id="8" name="Shape 6"/>
          <p:cNvSpPr/>
          <p:nvPr/>
        </p:nvSpPr>
        <p:spPr>
          <a:xfrm>
            <a:off x="7392948" y="3079194"/>
            <a:ext cx="121920" cy="1673662"/>
          </a:xfrm>
          <a:prstGeom prst="roundRect">
            <a:avLst>
              <a:gd name="adj" fmla="val 74638"/>
            </a:avLst>
          </a:prstGeom>
          <a:solidFill>
            <a:srgbClr val="C91313"/>
          </a:solidFill>
          <a:ln/>
        </p:spPr>
      </p:sp>
      <p:sp>
        <p:nvSpPr>
          <p:cNvPr id="9" name="Text 7"/>
          <p:cNvSpPr/>
          <p:nvPr/>
        </p:nvSpPr>
        <p:spPr>
          <a:xfrm>
            <a:off x="7761923" y="332624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Streaming</a:t>
            </a:r>
            <a:endParaRPr lang="en-US" sz="2200" dirty="0"/>
          </a:p>
        </p:txBody>
      </p:sp>
      <p:sp>
        <p:nvSpPr>
          <p:cNvPr id="10" name="Text 8"/>
          <p:cNvSpPr/>
          <p:nvPr/>
        </p:nvSpPr>
        <p:spPr>
          <a:xfrm>
            <a:off x="7761923" y="3812381"/>
            <a:ext cx="5863114"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BLE client streams real-time JSON events to a FastAPI backend for processing.</a:t>
            </a:r>
            <a:endParaRPr lang="en-US" sz="1700" dirty="0"/>
          </a:p>
        </p:txBody>
      </p:sp>
      <p:sp>
        <p:nvSpPr>
          <p:cNvPr id="11" name="Shape 9"/>
          <p:cNvSpPr/>
          <p:nvPr/>
        </p:nvSpPr>
        <p:spPr>
          <a:xfrm>
            <a:off x="758309" y="4969431"/>
            <a:ext cx="13113782" cy="1326952"/>
          </a:xfrm>
          <a:prstGeom prst="roundRect">
            <a:avLst>
              <a:gd name="adj" fmla="val 11026"/>
            </a:avLst>
          </a:prstGeom>
          <a:noFill/>
          <a:ln w="30480">
            <a:solidFill>
              <a:srgbClr val="8D2424"/>
            </a:solidFill>
            <a:prstDash val="solid"/>
          </a:ln>
        </p:spPr>
      </p:sp>
      <p:sp>
        <p:nvSpPr>
          <p:cNvPr id="12" name="Shape 10"/>
          <p:cNvSpPr/>
          <p:nvPr/>
        </p:nvSpPr>
        <p:spPr>
          <a:xfrm>
            <a:off x="727829" y="4969431"/>
            <a:ext cx="121920" cy="1326952"/>
          </a:xfrm>
          <a:prstGeom prst="roundRect">
            <a:avLst>
              <a:gd name="adj" fmla="val 74638"/>
            </a:avLst>
          </a:prstGeom>
          <a:solidFill>
            <a:srgbClr val="C91313"/>
          </a:solidFill>
          <a:ln/>
        </p:spPr>
      </p:sp>
      <p:sp>
        <p:nvSpPr>
          <p:cNvPr id="13" name="Text 11"/>
          <p:cNvSpPr/>
          <p:nvPr/>
        </p:nvSpPr>
        <p:spPr>
          <a:xfrm>
            <a:off x="1096804" y="5216485"/>
            <a:ext cx="289488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Algorithmic Core</a:t>
            </a:r>
            <a:endParaRPr lang="en-US" sz="2200" dirty="0"/>
          </a:p>
        </p:txBody>
      </p:sp>
      <p:sp>
        <p:nvSpPr>
          <p:cNvPr id="14" name="Text 12"/>
          <p:cNvSpPr/>
          <p:nvPr/>
        </p:nvSpPr>
        <p:spPr>
          <a:xfrm>
            <a:off x="1096804" y="5702618"/>
            <a:ext cx="1252823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Custom algorithms classify shot timing phases and calculate force put on the ball using the hand.</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1970" y="410527"/>
            <a:ext cx="7754064" cy="490538"/>
          </a:xfrm>
          <a:prstGeom prst="rect">
            <a:avLst/>
          </a:prstGeom>
          <a:noFill/>
          <a:ln/>
        </p:spPr>
        <p:txBody>
          <a:bodyPr wrap="none" lIns="0" tIns="0" rIns="0" bIns="0" rtlCol="0" anchor="t"/>
          <a:lstStyle/>
          <a:p>
            <a:pPr algn="l" indent="0" marL="0">
              <a:lnSpc>
                <a:spcPts val="3850"/>
              </a:lnSpc>
              <a:buNone/>
            </a:pPr>
            <a:r>
              <a:rPr lang="en-US" sz="3050" dirty="0">
                <a:solidFill>
                  <a:srgbClr val="FAEBEB"/>
                </a:solidFill>
                <a:latin typeface="Dela Gothic One" pitchFamily="34" charset="0"/>
                <a:ea typeface="Dela Gothic One" pitchFamily="34" charset="-122"/>
                <a:cs typeface="Dela Gothic One" pitchFamily="34" charset="-120"/>
              </a:rPr>
              <a:t>Explanation of Key Code Sections</a:t>
            </a:r>
            <a:endParaRPr lang="en-US" sz="3050" dirty="0"/>
          </a:p>
        </p:txBody>
      </p:sp>
      <p:sp>
        <p:nvSpPr>
          <p:cNvPr id="3" name="Text 1"/>
          <p:cNvSpPr/>
          <p:nvPr/>
        </p:nvSpPr>
        <p:spPr>
          <a:xfrm>
            <a:off x="521970" y="1124664"/>
            <a:ext cx="1962269" cy="245269"/>
          </a:xfrm>
          <a:prstGeom prst="rect">
            <a:avLst/>
          </a:prstGeom>
          <a:noFill/>
          <a:ln/>
        </p:spPr>
        <p:txBody>
          <a:bodyPr wrap="none" lIns="0" tIns="0" rIns="0" bIns="0" rtlCol="0" anchor="t"/>
          <a:lstStyle/>
          <a:p>
            <a:pPr algn="l" indent="0" marL="0">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BLE Client</a:t>
            </a:r>
            <a:endParaRPr lang="en-US" sz="1500" dirty="0"/>
          </a:p>
        </p:txBody>
      </p:sp>
      <p:sp>
        <p:nvSpPr>
          <p:cNvPr id="4" name="Text 2"/>
          <p:cNvSpPr/>
          <p:nvPr/>
        </p:nvSpPr>
        <p:spPr>
          <a:xfrm>
            <a:off x="521970" y="1593533"/>
            <a:ext cx="13586460" cy="238601"/>
          </a:xfrm>
          <a:prstGeom prst="rect">
            <a:avLst/>
          </a:prstGeom>
          <a:noFill/>
          <a:ln/>
        </p:spPr>
        <p:txBody>
          <a:bodyPr wrap="none" lIns="0" tIns="0" rIns="0" bIns="0" rtlCol="0" anchor="t"/>
          <a:lstStyle/>
          <a:p>
            <a:pPr algn="l" indent="0" marL="0">
              <a:lnSpc>
                <a:spcPts val="1850"/>
              </a:lnSpc>
              <a:buNone/>
            </a:pPr>
            <a:r>
              <a:rPr lang="en-US" sz="1150" dirty="0">
                <a:solidFill>
                  <a:srgbClr val="FFE5E5"/>
                </a:solidFill>
                <a:latin typeface="DM Sans" pitchFamily="34" charset="0"/>
                <a:ea typeface="DM Sans" pitchFamily="34" charset="-122"/>
                <a:cs typeface="DM Sans" pitchFamily="34" charset="-120"/>
              </a:rPr>
              <a:t>Code for scanning, connecting, and managing data streams from multiple sensors.</a:t>
            </a:r>
            <a:endParaRPr lang="en-US" sz="1150" dirty="0"/>
          </a:p>
        </p:txBody>
      </p:sp>
      <p:pic>
        <p:nvPicPr>
          <p:cNvPr id="5" name="Image 0" descr="preencoded.png">    </p:cNvPr>
          <p:cNvPicPr>
            <a:picLocks noChangeAspect="1"/>
          </p:cNvPicPr>
          <p:nvPr/>
        </p:nvPicPr>
        <p:blipFill>
          <a:blip r:embed="rId1"/>
          <a:stretch>
            <a:fillRect/>
          </a:stretch>
        </p:blipFill>
        <p:spPr>
          <a:xfrm>
            <a:off x="521970" y="1999893"/>
            <a:ext cx="5965388" cy="58190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2025-07-09T09:42:43Z</dcterms:created>
  <dcterms:modified xsi:type="dcterms:W3CDTF">2025-07-09T09:42:43Z</dcterms:modified>
</cp:coreProperties>
</file>